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11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247A-73DE-47BD-8617-CFBC681B9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F38B8-D5BC-4F2B-9761-E9BBEF4DA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0F342-9D2B-4025-AE8D-E2F9578E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6540A-AE84-4336-9DD1-08F8150B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F3A8D-BE59-42F7-8CE7-C1C5D729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685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E0C5-E67D-4F53-B19A-57EE47E2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A7C2D-BC5B-469E-9B32-492059BE9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45CB9-411F-45EE-886E-DDEA5A78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F9637-3A82-45AE-821B-595112930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712FE-4F95-40D0-8932-5EA20940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553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7F6CAE-46A7-42A0-9794-F2D0ED6E1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60DB00-9ED5-4786-AE18-059A88FCF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2881F-EF83-4EC9-B80E-0BB111C9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45B35-A514-4F3D-9433-6B4734F3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C6A40-5E40-439C-B0D7-C67EC3F3E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053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2943F-45B7-4A7E-BD21-AA78793B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2A629-80D1-4A46-857E-6357FAE57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B3CC5-18EC-4C1D-85F0-1DA0B11D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9CA97-2C29-4EDD-BE94-43320AC6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A6F72-E070-4675-B628-6F342ECD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761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8A47D-EC09-4601-B400-17C75F59A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4C69D-E0AC-4E85-9D75-547D8E2F1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F16D8-7BE8-4EA4-9565-1529E3D0F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6D443-F92D-4471-9C51-550B851D7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6537D-D2C3-4BA6-B835-2F1898A7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519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BB62-0CBE-4BB6-B504-273EE5721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034A0-E9D0-4CA5-86E5-035DAEA49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6EFEC-2C53-4886-AF81-57CEC2808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116D7-CD57-4D64-9628-84A9D69C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F9869-7FF6-4ADC-901E-DDEB7A7F9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2B9E4-851F-4FB2-B36F-25A06DF4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532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8394-62F8-42D7-95A8-B440A4DEB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BD662-5FAE-47CF-99DD-5C5DF4D31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8A445-4E50-436A-829C-BE0ED539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CCB82-64A5-4979-86BD-389A43168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55AFE-9549-4232-9F7C-61210100F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A7979-CB66-4C7B-8AAD-18B96E96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20910D-D566-4A65-B65B-673EB298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9F2AAA-B8C1-4B16-A5C9-BB143815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791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B3979-2830-4681-B69C-DCDF2339E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4194C2-C87E-4F91-A5AF-AFD41A0F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F7825-DB9F-4EA5-8055-8C1170D9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D621B-B357-4531-9C05-9B7D4736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40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9E454-B97B-49F1-AED7-DECCBE905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9B7CB-2468-4A80-A3CF-567897E4C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9D59A-0E5E-4B04-8AFC-E89590C5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234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D4BA5-FC78-48E5-8212-6C06BE9A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62065-E138-4383-922B-70C9FC888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B009E-4FBF-4575-B749-EE4BB65C0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57F75-C504-4A77-BE9E-A5EDC47B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C10A1-F24E-42AA-8EE3-FBC9DC2E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093AE-41FC-49D3-92EF-4EC0F49A6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45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A8A1-C15E-4084-9F0B-D2F97E59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80992B-5123-4A62-86DB-3A252A6FE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985BE-DCE5-4798-9909-2D4DD922A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184FC-6CE3-4C4B-9CF8-C65CE365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059C6-C420-4B39-87AE-30168C34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6B242-307D-469F-B4AC-84661AA52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744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89201-9211-4C55-9A0C-69C4C976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864DD-F19F-4302-893E-266507E82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5D39B-6A70-40AD-A826-7B0ABE385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4480-B2D9-405B-9B03-1422F11E5275}" type="datetimeFigureOut">
              <a:rPr lang="hr-HR" smtClean="0"/>
              <a:t>15.9.2022.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6F316-BE5D-4B45-AD5E-B147493C7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FBF7B-8D08-4897-BCDB-334E77066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78673-40A1-406F-AE04-F29273C08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862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pisi.kineziologija.ffzg.unizg.h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7961-9C14-4EB4-9DC1-AEB146D2B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8710"/>
            <a:ext cx="9144000" cy="654844"/>
          </a:xfrm>
        </p:spPr>
        <p:txBody>
          <a:bodyPr>
            <a:normAutofit/>
          </a:bodyPr>
          <a:lstStyle/>
          <a:p>
            <a:r>
              <a:rPr lang="hr-HR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TJELESNA I ZDRAVSTVENA KULTURA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2D749-A779-45CB-83FE-B0280F05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2274"/>
            <a:ext cx="9144000" cy="775998"/>
          </a:xfrm>
        </p:spPr>
        <p:txBody>
          <a:bodyPr/>
          <a:lstStyle/>
          <a:p>
            <a:r>
              <a:rPr lang="hr-HR" dirty="0">
                <a:latin typeface="Helvetica" panose="020B0604020202020204" pitchFamily="34" charset="0"/>
                <a:cs typeface="Helvetica" panose="020B0604020202020204" pitchFamily="34" charset="0"/>
              </a:rPr>
              <a:t>Upute o načinu izvođenja nastave i evidencije dolazaka na predmetu Tjelesna i zdravstvena kultura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177D9C1-7C1B-4D95-AF68-01D632D6C345}"/>
              </a:ext>
            </a:extLst>
          </p:cNvPr>
          <p:cNvSpPr txBox="1">
            <a:spLocks/>
          </p:cNvSpPr>
          <p:nvPr/>
        </p:nvSpPr>
        <p:spPr>
          <a:xfrm>
            <a:off x="1524000" y="52022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A910233-08F7-4B43-A850-8364AAC38830}"/>
              </a:ext>
            </a:extLst>
          </p:cNvPr>
          <p:cNvSpPr txBox="1">
            <a:spLocks/>
          </p:cNvSpPr>
          <p:nvPr/>
        </p:nvSpPr>
        <p:spPr>
          <a:xfrm>
            <a:off x="1524000" y="5496719"/>
            <a:ext cx="9144000" cy="737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SAMOSTALNA KATEDRA ZA KINEZIOLOGIJU</a:t>
            </a:r>
          </a:p>
          <a:p>
            <a:r>
              <a:rPr lang="hr-HR" sz="1600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FILOZOFSKI FAKULTET SVEUČILIŠTA U ZAGREBU</a:t>
            </a:r>
          </a:p>
        </p:txBody>
      </p:sp>
    </p:spTree>
    <p:extLst>
      <p:ext uri="{BB962C8B-B14F-4D97-AF65-F5344CB8AC3E}">
        <p14:creationId xmlns:p14="http://schemas.microsoft.com/office/powerpoint/2010/main" val="134155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714F6-333E-4C14-81F1-07DA7FE99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10" y="1311780"/>
            <a:ext cx="4657179" cy="4234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QrStudent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 je sustav digitalnog vođenja evidencije dolazaka na nastavu iz kolegija Tjelesne i zdravstvene kulture. Sustav se koristi na nekoliko sastavnica Sveučilišta, a na Filozofskom fakultetu Sveučilišta u Zagrebu se koristi od 2018. godine. Sustav je omogućio brže, kvalitetnije i transparentnije izvođenje nastave. Koristi QR kodove kako bi evidentirao studente prilikom dolaska na nastavu. Sastoji se od aplikacija za pametne telefone (Android i </a:t>
            </a:r>
            <a:r>
              <a:rPr lang="hr-HR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iOS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) i web sučelja. Putem aplikacija studentu je omogućen pristup vlastitim dolascima u bilo kojem trenutku.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793634B-D53A-4AFB-97E8-7D9F1F30C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023" y="2717986"/>
            <a:ext cx="5481267" cy="142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7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9217-5C51-4692-91B4-E6A535452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Helvetica" panose="020B0604020202020204" pitchFamily="34" charset="0"/>
                <a:cs typeface="Helvetica" panose="020B0604020202020204" pitchFamily="34" charset="0"/>
              </a:rPr>
              <a:t>Kako preuzeti </a:t>
            </a:r>
            <a:r>
              <a:rPr lang="hr-HR" sz="3600" dirty="0" err="1">
                <a:latin typeface="Helvetica" panose="020B0604020202020204" pitchFamily="34" charset="0"/>
                <a:cs typeface="Helvetica" panose="020B0604020202020204" pitchFamily="34" charset="0"/>
              </a:rPr>
              <a:t>QrStudent</a:t>
            </a:r>
            <a:r>
              <a:rPr lang="hr-HR" sz="3600" dirty="0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A93F52-472E-49CD-AE80-8F0FA7F03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981"/>
            <a:ext cx="3844379" cy="23040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Aplikaciju možete preuzeti na Play Store-u (Android) ili na App Store-u (</a:t>
            </a:r>
            <a:r>
              <a:rPr lang="hr-HR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iOS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) uređaji.</a:t>
            </a:r>
          </a:p>
          <a:p>
            <a:pPr marL="0" indent="0" algn="just">
              <a:buNone/>
            </a:pPr>
            <a:endParaRPr lang="hr-HR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Sve što trebate učini je pretražiti </a:t>
            </a:r>
            <a:r>
              <a:rPr lang="hr-HR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QrStudent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 unutar tih aplikacija i preuzeti ga.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A7E7E25-B8D0-48CD-A207-369792528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138" y="4673600"/>
            <a:ext cx="2989976" cy="1157112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38B094E-2AAB-4829-9A93-F76494D3B4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178" y="2184400"/>
            <a:ext cx="2425598" cy="83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25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7796B-BA7A-4155-BC65-AF3BAA0C0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Helvetica" panose="020B0604020202020204" pitchFamily="34" charset="0"/>
                <a:cs typeface="Helvetica" panose="020B0604020202020204" pitchFamily="34" charset="0"/>
              </a:rPr>
              <a:t>Postavljanje </a:t>
            </a:r>
            <a:r>
              <a:rPr lang="hr-HR" sz="3600" dirty="0" err="1">
                <a:latin typeface="Helvetica" panose="020B0604020202020204" pitchFamily="34" charset="0"/>
                <a:cs typeface="Helvetica" panose="020B0604020202020204" pitchFamily="34" charset="0"/>
              </a:rPr>
              <a:t>QrStudent</a:t>
            </a:r>
            <a:r>
              <a:rPr lang="hr-HR" sz="3600" dirty="0">
                <a:latin typeface="Helvetica" panose="020B0604020202020204" pitchFamily="34" charset="0"/>
                <a:cs typeface="Helvetica" panose="020B0604020202020204" pitchFamily="34" charset="0"/>
              </a:rPr>
              <a:t> aplikacije</a:t>
            </a:r>
            <a:endParaRPr lang="hr-HR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EB0F37-6CA0-4A47-8B4E-25634FB790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40052"/>
            <a:ext cx="2457115" cy="518724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4DD99FF-7B8E-4D61-B0B0-355F29E5B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521" y="2404863"/>
            <a:ext cx="4542279" cy="345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Nakon uspješne instalacije </a:t>
            </a:r>
            <a:r>
              <a:rPr lang="hr-HR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QrStudent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 aplikacije na Vaš pametni telefon slijedi početni zaslon na kojem morate odabrati fakultet i upisati svoj JMBAG.</a:t>
            </a:r>
          </a:p>
          <a:p>
            <a:pPr marL="0" indent="0" algn="just">
              <a:buNone/>
            </a:pPr>
            <a:endParaRPr lang="hr-HR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Svakom studentu dodijeljen je JMBAG (</a:t>
            </a:r>
            <a:r>
              <a:rPr lang="hr-H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J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edinstveni </a:t>
            </a:r>
            <a:r>
              <a:rPr lang="hr-H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atični </a:t>
            </a:r>
            <a:r>
              <a:rPr lang="hr-H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roj </a:t>
            </a:r>
            <a:r>
              <a:rPr lang="hr-H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kademskog </a:t>
            </a:r>
            <a:r>
              <a:rPr lang="hr-H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G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rađanina) pri upisu na fakultet.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1382BE-33FA-46A9-AAA3-5E052828B021}"/>
              </a:ext>
            </a:extLst>
          </p:cNvPr>
          <p:cNvCxnSpPr>
            <a:cxnSpLocks/>
          </p:cNvCxnSpPr>
          <p:nvPr/>
        </p:nvCxnSpPr>
        <p:spPr>
          <a:xfrm flipH="1">
            <a:off x="2724151" y="2124075"/>
            <a:ext cx="1142999" cy="1152525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2C2D27F-F23E-4E46-AE4B-970D90CBD17B}"/>
              </a:ext>
            </a:extLst>
          </p:cNvPr>
          <p:cNvSpPr txBox="1"/>
          <p:nvPr/>
        </p:nvSpPr>
        <p:spPr>
          <a:xfrm>
            <a:off x="3867150" y="1817191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1. Odabrati FFZG s popisa fakulteta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615E731-03DF-44B7-826D-40EFE149EEE8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2724153" y="3784487"/>
            <a:ext cx="1504948" cy="413921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BBEB1E2-5ED0-4FC9-AE21-909AA7B1D617}"/>
              </a:ext>
            </a:extLst>
          </p:cNvPr>
          <p:cNvSpPr txBox="1"/>
          <p:nvPr/>
        </p:nvSpPr>
        <p:spPr>
          <a:xfrm>
            <a:off x="4229101" y="3630598"/>
            <a:ext cx="1968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2. Upisati svoj JMBAG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FF40771-D2A1-4DCE-A5A5-D711384F3701}"/>
              </a:ext>
            </a:extLst>
          </p:cNvPr>
          <p:cNvCxnSpPr>
            <a:cxnSpLocks/>
          </p:cNvCxnSpPr>
          <p:nvPr/>
        </p:nvCxnSpPr>
        <p:spPr>
          <a:xfrm flipH="1">
            <a:off x="3390566" y="6312565"/>
            <a:ext cx="743284" cy="0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CB4B606-1BDE-43EF-AF7A-43CB18DFD4CA}"/>
              </a:ext>
            </a:extLst>
          </p:cNvPr>
          <p:cNvSpPr txBox="1"/>
          <p:nvPr/>
        </p:nvSpPr>
        <p:spPr>
          <a:xfrm>
            <a:off x="4229101" y="6158676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3. Kliknuti na LOGIN</a:t>
            </a:r>
          </a:p>
        </p:txBody>
      </p:sp>
    </p:spTree>
    <p:extLst>
      <p:ext uri="{BB962C8B-B14F-4D97-AF65-F5344CB8AC3E}">
        <p14:creationId xmlns:p14="http://schemas.microsoft.com/office/powerpoint/2010/main" val="277733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BF96928-65B0-457F-8B11-0B77B0845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 err="1">
                <a:latin typeface="Helvetica" panose="020B0604020202020204" pitchFamily="34" charset="0"/>
                <a:cs typeface="Helvetica" panose="020B0604020202020204" pitchFamily="34" charset="0"/>
              </a:rPr>
              <a:t>QrStudent</a:t>
            </a:r>
            <a:r>
              <a:rPr lang="hr-HR" sz="3600" dirty="0">
                <a:latin typeface="Helvetica" panose="020B0604020202020204" pitchFamily="34" charset="0"/>
                <a:cs typeface="Helvetica" panose="020B0604020202020204" pitchFamily="34" charset="0"/>
              </a:rPr>
              <a:t> aplikacija</a:t>
            </a:r>
            <a:endParaRPr lang="hr-HR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9247C2-3A2E-4A30-A708-85149DF492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40051"/>
            <a:ext cx="2457116" cy="51872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E05E49-A225-4DC0-9C80-E15A12BDD4C1}"/>
              </a:ext>
            </a:extLst>
          </p:cNvPr>
          <p:cNvSpPr txBox="1"/>
          <p:nvPr/>
        </p:nvSpPr>
        <p:spPr>
          <a:xfrm>
            <a:off x="3781425" y="153354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JMBAG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808980C-C335-4A29-84F9-012A76464B2C}"/>
              </a:ext>
            </a:extLst>
          </p:cNvPr>
          <p:cNvCxnSpPr>
            <a:cxnSpLocks/>
          </p:cNvCxnSpPr>
          <p:nvPr/>
        </p:nvCxnSpPr>
        <p:spPr>
          <a:xfrm flipH="1" flipV="1">
            <a:off x="2795422" y="2859114"/>
            <a:ext cx="1789428" cy="208739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E5F53F4-A5C4-4967-A10D-9FBE781CCFC8}"/>
              </a:ext>
            </a:extLst>
          </p:cNvPr>
          <p:cNvCxnSpPr>
            <a:cxnSpLocks/>
          </p:cNvCxnSpPr>
          <p:nvPr/>
        </p:nvCxnSpPr>
        <p:spPr>
          <a:xfrm flipH="1" flipV="1">
            <a:off x="3152775" y="2200275"/>
            <a:ext cx="628651" cy="75331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EC43055-2E96-4DA3-8CFF-67C411CB42D8}"/>
              </a:ext>
            </a:extLst>
          </p:cNvPr>
          <p:cNvSpPr txBox="1"/>
          <p:nvPr/>
        </p:nvSpPr>
        <p:spPr>
          <a:xfrm>
            <a:off x="3781424" y="2124968"/>
            <a:ext cx="14315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Tipka za odjavu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75B7E0-62DA-4A9F-B815-56CDF57A4BBD}"/>
              </a:ext>
            </a:extLst>
          </p:cNvPr>
          <p:cNvSpPr txBox="1"/>
          <p:nvPr/>
        </p:nvSpPr>
        <p:spPr>
          <a:xfrm>
            <a:off x="4584850" y="2913964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Obavijesti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168B3CA-1196-4481-8ACF-4F9FC5928CB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2305051" y="1687437"/>
            <a:ext cx="1476374" cy="479845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09E2A62-F423-4BBA-8E54-EBBC58A13F31}"/>
              </a:ext>
            </a:extLst>
          </p:cNvPr>
          <p:cNvCxnSpPr>
            <a:cxnSpLocks/>
          </p:cNvCxnSpPr>
          <p:nvPr/>
        </p:nvCxnSpPr>
        <p:spPr>
          <a:xfrm flipH="1">
            <a:off x="2886076" y="4445017"/>
            <a:ext cx="895348" cy="69833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2D321DE-BB8A-4CB8-8A9F-FA649BDFBF99}"/>
              </a:ext>
            </a:extLst>
          </p:cNvPr>
          <p:cNvSpPr txBox="1"/>
          <p:nvPr/>
        </p:nvSpPr>
        <p:spPr>
          <a:xfrm>
            <a:off x="3830446" y="4291129"/>
            <a:ext cx="11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Vaš QR kod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B7FD6CA-7798-4062-956A-9EF4F6EFC09F}"/>
              </a:ext>
            </a:extLst>
          </p:cNvPr>
          <p:cNvCxnSpPr>
            <a:cxnSpLocks/>
          </p:cNvCxnSpPr>
          <p:nvPr/>
        </p:nvCxnSpPr>
        <p:spPr>
          <a:xfrm flipH="1">
            <a:off x="3333750" y="5976070"/>
            <a:ext cx="752475" cy="308067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F226A5C-9482-4112-837C-1E83C9ADD8A4}"/>
              </a:ext>
            </a:extLst>
          </p:cNvPr>
          <p:cNvSpPr txBox="1"/>
          <p:nvPr/>
        </p:nvSpPr>
        <p:spPr>
          <a:xfrm>
            <a:off x="4086225" y="5752349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Bodovi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00DED54C-30F1-4750-9537-5F908A24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521" y="2404862"/>
            <a:ext cx="4542279" cy="345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Prijavom u aplikaciju otvara se početni zaslon. On će se svaki sljedeći puta otvoriti pri pokretanju aplikacije ukoliko se korisnik ne odjavi iz aplikacije. </a:t>
            </a: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Unutar obavijesti korisnik može pristupiti obavijestima koje nastavnici objave.</a:t>
            </a: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Ulaskom u bodove korisniku se na uvid otvaraju ostvareni bodovi.</a:t>
            </a:r>
          </a:p>
        </p:txBody>
      </p:sp>
    </p:spTree>
    <p:extLst>
      <p:ext uri="{BB962C8B-B14F-4D97-AF65-F5344CB8AC3E}">
        <p14:creationId xmlns:p14="http://schemas.microsoft.com/office/powerpoint/2010/main" val="330597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7F65B2B-A3C6-4E87-B18C-423699BA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 err="1">
                <a:latin typeface="Helvetica" panose="020B0604020202020204" pitchFamily="34" charset="0"/>
                <a:cs typeface="Helvetica" panose="020B0604020202020204" pitchFamily="34" charset="0"/>
              </a:rPr>
              <a:t>QrStudent</a:t>
            </a:r>
            <a:r>
              <a:rPr lang="hr-HR" sz="3600" dirty="0">
                <a:latin typeface="Helvetica" panose="020B0604020202020204" pitchFamily="34" charset="0"/>
                <a:cs typeface="Helvetica" panose="020B0604020202020204" pitchFamily="34" charset="0"/>
              </a:rPr>
              <a:t> aplikacija</a:t>
            </a:r>
            <a:endParaRPr lang="hr-HR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3C81F5-B6D6-4A09-8C10-3494C66F3E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40050"/>
            <a:ext cx="2457116" cy="51872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31A31B-3AAB-4985-B08A-BD1CEC610998}"/>
              </a:ext>
            </a:extLst>
          </p:cNvPr>
          <p:cNvSpPr txBox="1"/>
          <p:nvPr/>
        </p:nvSpPr>
        <p:spPr>
          <a:xfrm>
            <a:off x="3943350" y="1655861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Ime i prezime, JMBAG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50DF77-3045-4926-AE62-045FB6FC0E06}"/>
              </a:ext>
            </a:extLst>
          </p:cNvPr>
          <p:cNvCxnSpPr>
            <a:cxnSpLocks/>
          </p:cNvCxnSpPr>
          <p:nvPr/>
        </p:nvCxnSpPr>
        <p:spPr>
          <a:xfrm flipH="1">
            <a:off x="2695576" y="1809750"/>
            <a:ext cx="1247774" cy="210145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10FC135-43CE-4084-AE39-4F6609702959}"/>
              </a:ext>
            </a:extLst>
          </p:cNvPr>
          <p:cNvSpPr txBox="1"/>
          <p:nvPr/>
        </p:nvSpPr>
        <p:spPr>
          <a:xfrm>
            <a:off x="3598261" y="3062317"/>
            <a:ext cx="2015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Broj ostvarenih bodova</a:t>
            </a:r>
          </a:p>
          <a:p>
            <a:pPr algn="ctr"/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u semestru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054C532-BE64-4108-BD8D-0AFDB10E1BF0}"/>
              </a:ext>
            </a:extLst>
          </p:cNvPr>
          <p:cNvCxnSpPr>
            <a:cxnSpLocks/>
          </p:cNvCxnSpPr>
          <p:nvPr/>
        </p:nvCxnSpPr>
        <p:spPr>
          <a:xfrm flipH="1">
            <a:off x="2695576" y="3323927"/>
            <a:ext cx="923924" cy="0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C7D8100-E655-4A4C-9AB1-FA3CDA72FADD}"/>
              </a:ext>
            </a:extLst>
          </p:cNvPr>
          <p:cNvSpPr txBox="1"/>
          <p:nvPr/>
        </p:nvSpPr>
        <p:spPr>
          <a:xfrm>
            <a:off x="4104291" y="4422606"/>
            <a:ext cx="1815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Termini na kojima su</a:t>
            </a:r>
          </a:p>
          <a:p>
            <a:pPr algn="ctr"/>
            <a:r>
              <a:rPr lang="hr-HR" sz="1400" dirty="0">
                <a:latin typeface="Helvetica" panose="020B0604020202020204" pitchFamily="34" charset="0"/>
                <a:cs typeface="Helvetica" panose="020B0604020202020204" pitchFamily="34" charset="0"/>
              </a:rPr>
              <a:t>bodovi ostvareni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E8D9327-B2B4-4611-8BE3-974E2BBF53F9}"/>
              </a:ext>
            </a:extLst>
          </p:cNvPr>
          <p:cNvCxnSpPr>
            <a:cxnSpLocks/>
          </p:cNvCxnSpPr>
          <p:nvPr/>
        </p:nvCxnSpPr>
        <p:spPr>
          <a:xfrm flipH="1" flipV="1">
            <a:off x="2809875" y="4324350"/>
            <a:ext cx="1292069" cy="359866"/>
          </a:xfrm>
          <a:prstGeom prst="straightConnector1">
            <a:avLst/>
          </a:prstGeom>
          <a:ln w="57150">
            <a:solidFill>
              <a:srgbClr val="D001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FD585E3-8CD5-4C92-8CC3-62BF19A95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521" y="1703297"/>
            <a:ext cx="4542279" cy="48607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Prikazom bodova se osigurava transparentnost i olakšava se korisniku planiranje odlazaka na nastavu.</a:t>
            </a: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Ukoliko termini na kojima je korisnik bio imaju datum, on je istaknut.</a:t>
            </a: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Broj bodova se računa prema zadanoj formuli koju nastavnici određuju stoga ne znači da se svaki termin na kojem je korisnik bio boduje.</a:t>
            </a: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Moguće je na početku semestra da korisniku ne bude istaknuto ime nego samo JMBAG (Ovo se uglavnom događa zbog tijeka unošenja podataka u sustav). Ukoliko se ovakva situacija prolongira prema kraju semestra kontaktirajte nastavnika.</a:t>
            </a:r>
          </a:p>
        </p:txBody>
      </p:sp>
    </p:spTree>
    <p:extLst>
      <p:ext uri="{BB962C8B-B14F-4D97-AF65-F5344CB8AC3E}">
        <p14:creationId xmlns:p14="http://schemas.microsoft.com/office/powerpoint/2010/main" val="69258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1ACC0E-8F5A-4908-832F-3DF9F4C1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538" y="384401"/>
            <a:ext cx="5560290" cy="56102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hr-HR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hr-HR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Nastava iz predmeta Tjelesna i zdravstvena kultura u zimskom semestru akademske godine 2022./2023. održati će se  uživo i na daljinu. </a:t>
            </a: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Na odabranu kineziološku aktivnost (KA) i nastavu na daljinu prijavljujete se </a:t>
            </a:r>
            <a:r>
              <a:rPr lang="hr-HR" sz="20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isključivo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 elektronskim putem na poveznici:</a:t>
            </a:r>
          </a:p>
          <a:p>
            <a:pPr marL="0" indent="0" algn="just">
              <a:buNone/>
            </a:pP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https://upisi.kineziologija.ffzg.unizg.hr</a:t>
            </a:r>
            <a:endParaRPr lang="hr-HR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Helvetica" panose="020B0604020202020204" pitchFamily="34" charset="0"/>
                <a:cs typeface="Helvetica" panose="020B0604020202020204" pitchFamily="34" charset="0"/>
              </a:rPr>
              <a:t>od ponedjeljka 3.10. 2022. u 00.05h do subote 8. 10. 2022. u 23.55h</a:t>
            </a:r>
            <a:endParaRPr lang="hr-HR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QrStudent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 aplikacija će se koristiti za  provođenje digitalne evidencije dolazaka studenata/</a:t>
            </a:r>
            <a:r>
              <a:rPr lang="hr-HR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ica</a:t>
            </a:r>
            <a:r>
              <a:rPr lang="hr-HR" sz="2000" dirty="0">
                <a:latin typeface="Helvetica" panose="020B0604020202020204" pitchFamily="34" charset="0"/>
                <a:cs typeface="Helvetica" panose="020B0604020202020204" pitchFamily="34" charset="0"/>
              </a:rPr>
              <a:t>  na  nastavu TZK kao i   za odrađivanje nastave na daljinu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734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B2BEF44-8BC1-4272-B2D7-80343441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sz="3100" b="1" dirty="0">
                <a:latin typeface="Helvetica" panose="020B0604020202020204" pitchFamily="34" charset="0"/>
                <a:cs typeface="Helvetica" panose="020B0604020202020204" pitchFamily="34" charset="0"/>
              </a:rPr>
              <a:t>Prikaz</a:t>
            </a:r>
            <a:r>
              <a:rPr lang="hr-HR" sz="3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hr-HR" sz="3100" b="1" dirty="0">
                <a:latin typeface="Helvetica" panose="020B0604020202020204" pitchFamily="34" charset="0"/>
                <a:cs typeface="Helvetica" panose="020B0604020202020204" pitchFamily="34" charset="0"/>
              </a:rPr>
              <a:t>parametara prema aktivnosti (nastava na daljinu):</a:t>
            </a:r>
            <a:br>
              <a:rPr lang="hr-HR" sz="36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hr-HR" sz="3600" dirty="0"/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44BEB3E0-9AC1-9144-F21E-82B6CE4F4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90767"/>
              </p:ext>
            </p:extLst>
          </p:nvPr>
        </p:nvGraphicFramePr>
        <p:xfrm>
          <a:off x="97972" y="1556658"/>
          <a:ext cx="11832768" cy="1698172"/>
        </p:xfrm>
        <a:graphic>
          <a:graphicData uri="http://schemas.openxmlformats.org/drawingml/2006/table">
            <a:tbl>
              <a:tblPr firstRow="1" firstCol="1" bandRow="1"/>
              <a:tblGrid>
                <a:gridCol w="1325488">
                  <a:extLst>
                    <a:ext uri="{9D8B030D-6E8A-4147-A177-3AD203B41FA5}">
                      <a16:colId xmlns:a16="http://schemas.microsoft.com/office/drawing/2014/main" val="2402556179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2981957963"/>
                    </a:ext>
                  </a:extLst>
                </a:gridCol>
                <a:gridCol w="977735">
                  <a:extLst>
                    <a:ext uri="{9D8B030D-6E8A-4147-A177-3AD203B41FA5}">
                      <a16:colId xmlns:a16="http://schemas.microsoft.com/office/drawing/2014/main" val="710362351"/>
                    </a:ext>
                  </a:extLst>
                </a:gridCol>
                <a:gridCol w="1071091">
                  <a:extLst>
                    <a:ext uri="{9D8B030D-6E8A-4147-A177-3AD203B41FA5}">
                      <a16:colId xmlns:a16="http://schemas.microsoft.com/office/drawing/2014/main" val="1924723458"/>
                    </a:ext>
                  </a:extLst>
                </a:gridCol>
                <a:gridCol w="1071091">
                  <a:extLst>
                    <a:ext uri="{9D8B030D-6E8A-4147-A177-3AD203B41FA5}">
                      <a16:colId xmlns:a16="http://schemas.microsoft.com/office/drawing/2014/main" val="2081607845"/>
                    </a:ext>
                  </a:extLst>
                </a:gridCol>
                <a:gridCol w="962733">
                  <a:extLst>
                    <a:ext uri="{9D8B030D-6E8A-4147-A177-3AD203B41FA5}">
                      <a16:colId xmlns:a16="http://schemas.microsoft.com/office/drawing/2014/main" val="1495972474"/>
                    </a:ext>
                  </a:extLst>
                </a:gridCol>
                <a:gridCol w="1232795">
                  <a:extLst>
                    <a:ext uri="{9D8B030D-6E8A-4147-A177-3AD203B41FA5}">
                      <a16:colId xmlns:a16="http://schemas.microsoft.com/office/drawing/2014/main" val="3011959907"/>
                    </a:ext>
                  </a:extLst>
                </a:gridCol>
                <a:gridCol w="1232795">
                  <a:extLst>
                    <a:ext uri="{9D8B030D-6E8A-4147-A177-3AD203B41FA5}">
                      <a16:colId xmlns:a16="http://schemas.microsoft.com/office/drawing/2014/main" val="2006820198"/>
                    </a:ext>
                  </a:extLst>
                </a:gridCol>
                <a:gridCol w="2782090">
                  <a:extLst>
                    <a:ext uri="{9D8B030D-6E8A-4147-A177-3AD203B41FA5}">
                      <a16:colId xmlns:a16="http://schemas.microsoft.com/office/drawing/2014/main" val="1244095661"/>
                    </a:ext>
                  </a:extLst>
                </a:gridCol>
              </a:tblGrid>
              <a:tr h="5830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KINEZIOLOŠKA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AKTIVNOST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UDALJENOST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PROTEKLO VRIJEME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PROSJEČNA BRZINA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PROMJENA NADMORSKE VISINE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BROJ OSTVARENIH BODOVA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749855"/>
                  </a:ext>
                </a:extLst>
              </a:tr>
              <a:tr h="4981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Min.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Max.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Min.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Max.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Min.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Max.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307430"/>
                  </a:ext>
                </a:extLst>
              </a:tr>
              <a:tr h="308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Hodanje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km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 min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min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km/h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 km/h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471629"/>
                  </a:ext>
                </a:extLst>
              </a:tr>
              <a:tr h="308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Trčanje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km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 min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 min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 km/h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 km/h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82365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219A85C8-6BA8-B932-E75F-A7C8E5B70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6091" y="4065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8122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EBE9F-B66D-402A-90EE-0F0CA9834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388" y="1351128"/>
            <a:ext cx="10671412" cy="5281684"/>
          </a:xfrm>
        </p:spPr>
        <p:txBody>
          <a:bodyPr>
            <a:normAutofit fontScale="32500" lnSpcReduction="20000"/>
          </a:bodyPr>
          <a:lstStyle/>
          <a:p>
            <a:endParaRPr lang="hr-HR" sz="2900" dirty="0"/>
          </a:p>
          <a:p>
            <a:r>
              <a:rPr lang="hr-HR" sz="7200" dirty="0">
                <a:latin typeface="Helvetica" panose="020B0604020202020204" pitchFamily="34" charset="0"/>
                <a:cs typeface="Helvetica" panose="020B0604020202020204" pitchFamily="34" charset="0"/>
              </a:rPr>
              <a:t>Aktivnosti se boduju prema tablici navedenoj u prethodnom slajdu.</a:t>
            </a:r>
          </a:p>
          <a:p>
            <a:r>
              <a:rPr lang="hr-HR" sz="7200" dirty="0">
                <a:latin typeface="Helvetica" panose="020B0604020202020204" pitchFamily="34" charset="0"/>
                <a:cs typeface="Helvetica" panose="020B0604020202020204" pitchFamily="34" charset="0"/>
              </a:rPr>
              <a:t>Boduje se </a:t>
            </a:r>
            <a:r>
              <a:rPr lang="hr-HR" sz="7200" i="1" dirty="0">
                <a:latin typeface="Helvetica" panose="020B0604020202020204" pitchFamily="34" charset="0"/>
                <a:cs typeface="Helvetica" panose="020B0604020202020204" pitchFamily="34" charset="0"/>
              </a:rPr>
              <a:t>ISKLJUČIVO</a:t>
            </a:r>
            <a:r>
              <a:rPr lang="hr-HR" sz="7200" dirty="0">
                <a:latin typeface="Helvetica" panose="020B0604020202020204" pitchFamily="34" charset="0"/>
                <a:cs typeface="Helvetica" panose="020B0604020202020204" pitchFamily="34" charset="0"/>
              </a:rPr>
              <a:t> jedna aktivnost tjedno (tjedan započinje u ponedjeljak i završava u nedjelju).</a:t>
            </a:r>
          </a:p>
          <a:p>
            <a:r>
              <a:rPr lang="hr-HR" sz="7200" dirty="0">
                <a:latin typeface="Helvetica" panose="020B0604020202020204" pitchFamily="34" charset="0"/>
                <a:cs typeface="Helvetica" panose="020B0604020202020204" pitchFamily="34" charset="0"/>
              </a:rPr>
              <a:t>U slučaju odrade dviju ili više aktivnosti u jednom tjednu bodovat će se samo jedna aktivnost i to ona koja prva zadovolji navedene parametre.</a:t>
            </a:r>
            <a:r>
              <a:rPr lang="en-US" sz="7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hr-HR" sz="7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hr-HR" sz="7200" dirty="0">
                <a:latin typeface="Helvetica" panose="020B0604020202020204" pitchFamily="34" charset="0"/>
                <a:cs typeface="Helvetica" panose="020B0604020202020204" pitchFamily="34" charset="0"/>
              </a:rPr>
              <a:t>Kako bi QR Student aplikacija pravovaljano bilježila vašu aktivnost potrebno je imati neprekidno uključen GPS.</a:t>
            </a:r>
          </a:p>
          <a:p>
            <a:r>
              <a:rPr lang="hr-HR" sz="72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Aktivnosti na daljinu</a:t>
            </a:r>
            <a:r>
              <a:rPr lang="hr-HR" sz="72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se mogu kombinirati te svaka  ima zadane parametre koje je potrebno zadovoljiti (pogledati u tablici) kako bi  se </a:t>
            </a:r>
            <a:r>
              <a:rPr lang="hr-HR" sz="720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evidentirali bodovi.</a:t>
            </a:r>
            <a:endParaRPr lang="hr-HR" sz="7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fontAlgn="base"/>
            <a:r>
              <a:rPr lang="hr-HR" sz="7200" dirty="0">
                <a:latin typeface="Helvetica" panose="020B0604020202020204" pitchFamily="34" charset="0"/>
                <a:cs typeface="Helvetica" panose="020B0604020202020204" pitchFamily="34" charset="0"/>
              </a:rPr>
              <a:t>Kod završetka izvođenja aktivnosti u obzir će se uzimati  ISKLJUČIVO vaše ukupno vrijeme trajanja aktivnosti, </a:t>
            </a:r>
            <a:r>
              <a:rPr lang="hr-HR" sz="72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ELAPSED TIME.</a:t>
            </a:r>
          </a:p>
          <a:p>
            <a:pPr marL="0" lvl="0" indent="0">
              <a:buNone/>
            </a:pPr>
            <a:endParaRPr lang="hr-HR" sz="72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7200" dirty="0"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  <a:endParaRPr lang="hr-HR" sz="7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HR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052F59-4578-4F92-A98D-D4194E73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Način bodovanja aktivnosti na daljinu:</a:t>
            </a:r>
            <a:br>
              <a:rPr lang="hr-HR" sz="36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hr-HR" sz="3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5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664</Words>
  <Application>Microsoft Office PowerPoint</Application>
  <PresentationFormat>Široki zaslon</PresentationFormat>
  <Paragraphs>85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Times New Roman</vt:lpstr>
      <vt:lpstr>Office Theme</vt:lpstr>
      <vt:lpstr>TJELESNA I ZDRAVSTVENA KULTURA</vt:lpstr>
      <vt:lpstr>PowerPoint prezentacija</vt:lpstr>
      <vt:lpstr>Kako preuzeti QrStudent?</vt:lpstr>
      <vt:lpstr>Postavljanje QrStudent aplikacije</vt:lpstr>
      <vt:lpstr>QrStudent aplikacija</vt:lpstr>
      <vt:lpstr>QrStudent aplikacija</vt:lpstr>
      <vt:lpstr>PowerPoint prezentacija</vt:lpstr>
      <vt:lpstr>Prikaz parametara prema aktivnosti (nastava na daljinu): </vt:lpstr>
      <vt:lpstr>Način bodovanja aktivnosti na daljinu: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TJELESNA I ZDRAVSTVENA KULTURA</dc:title>
  <dc:creator>Dujo Bilić</dc:creator>
  <cp:lastModifiedBy>Svetlana Božić Fuštar</cp:lastModifiedBy>
  <cp:revision>64</cp:revision>
  <dcterms:created xsi:type="dcterms:W3CDTF">2020-09-10T20:38:24Z</dcterms:created>
  <dcterms:modified xsi:type="dcterms:W3CDTF">2022-09-15T13:20:38Z</dcterms:modified>
</cp:coreProperties>
</file>